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uli" panose="020B0604020202020204" charset="-93"/>
      <p:regular r:id="rId20"/>
    </p:embeddedFont>
    <p:embeddedFont>
      <p:font typeface="Muli Bold" panose="020B0604020202020204" charset="-93"/>
      <p:regular r:id="rId21"/>
    </p:embeddedFont>
    <p:embeddedFont>
      <p:font typeface="Muli Italics" panose="020B0604020202020204" charset="-93"/>
      <p:regular r:id="rId22"/>
    </p:embeddedFont>
    <p:embeddedFont>
      <p:font typeface="Muli Light" panose="020B0604020202020204" charset="-93"/>
      <p:regular r:id="rId23"/>
    </p:embeddedFont>
    <p:embeddedFont>
      <p:font typeface="Noto Sans" panose="020B0502040504020204" pitchFamily="34" charset="0"/>
      <p:regular r:id="rId24"/>
    </p:embeddedFont>
    <p:embeddedFont>
      <p:font typeface="Saira ExtraCondensed Bold" panose="020B0604020202020204" charset="-9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4390" y="2985849"/>
            <a:ext cx="10599220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 b="1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WEBSITE </a:t>
            </a:r>
          </a:p>
          <a:p>
            <a:pPr algn="ctr">
              <a:lnSpc>
                <a:spcPts val="12100"/>
              </a:lnSpc>
            </a:pPr>
            <a:r>
              <a:rPr lang="en-US" sz="11000" b="1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QUẢN LÝ PHÒNG TRỌ</a:t>
            </a:r>
          </a:p>
        </p:txBody>
      </p:sp>
      <p:sp>
        <p:nvSpPr>
          <p:cNvPr id="3" name="TextBox 3"/>
          <p:cNvSpPr txBox="1"/>
          <p:nvPr/>
        </p:nvSpPr>
        <p:spPr>
          <a:xfrm rot="5400000">
            <a:off x="13186521" y="4336952"/>
            <a:ext cx="800046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TRƯỜNG KỸ THUẬT VÀ CÔNG NGHỆ</a:t>
            </a:r>
          </a:p>
        </p:txBody>
      </p:sp>
      <p:sp>
        <p:nvSpPr>
          <p:cNvPr id="4" name="AutoShape 4"/>
          <p:cNvSpPr/>
          <p:nvPr/>
        </p:nvSpPr>
        <p:spPr>
          <a:xfrm>
            <a:off x="-971550" y="9056370"/>
            <a:ext cx="20231100" cy="34925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6212190" y="-757238"/>
            <a:ext cx="40529" cy="9848533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AutoShape 6"/>
          <p:cNvSpPr/>
          <p:nvPr/>
        </p:nvSpPr>
        <p:spPr>
          <a:xfrm>
            <a:off x="18021300" y="9056370"/>
            <a:ext cx="1028700" cy="147828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7" name="TextBox 7"/>
          <p:cNvSpPr txBox="1"/>
          <p:nvPr/>
        </p:nvSpPr>
        <p:spPr>
          <a:xfrm>
            <a:off x="6622999" y="1785194"/>
            <a:ext cx="5042001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15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ĐỒ ÁN CƠ SỞ NGÀNH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70320"/>
            <a:ext cx="13287978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Giảng viên hướng dẫn: Ths. Nguyễn Hoàng Duy Thiện</a:t>
            </a:r>
          </a:p>
          <a:p>
            <a:pPr algn="l">
              <a:lnSpc>
                <a:spcPts val="479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Sinh viên thực hiện: Nguyễn Đăng Khôi</a:t>
            </a:r>
          </a:p>
          <a:p>
            <a:pPr algn="l">
              <a:lnSpc>
                <a:spcPts val="479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Mssv: 110123117</a:t>
            </a:r>
          </a:p>
          <a:p>
            <a:pPr algn="l">
              <a:lnSpc>
                <a:spcPts val="479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Lớp: DA23TTC</a:t>
            </a:r>
          </a:p>
          <a:p>
            <a:pPr algn="l">
              <a:lnSpc>
                <a:spcPts val="4799"/>
              </a:lnSpc>
            </a:pPr>
            <a:endParaRPr lang="en-US" sz="3199" b="1" spc="169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3369117" y="-1890665"/>
            <a:ext cx="1268766" cy="5949601"/>
            <a:chOff x="0" y="0"/>
            <a:chExt cx="1691688" cy="7932801"/>
          </a:xfrm>
        </p:grpSpPr>
        <p:sp>
          <p:nvSpPr>
            <p:cNvPr id="10" name="TextBox 10"/>
            <p:cNvSpPr txBox="1"/>
            <p:nvPr/>
          </p:nvSpPr>
          <p:spPr>
            <a:xfrm rot="5400000">
              <a:off x="-2136255" y="4626852"/>
              <a:ext cx="59641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spc="255">
                  <a:solidFill>
                    <a:srgbClr val="016EC5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0" y="0"/>
              <a:ext cx="1691688" cy="1691688"/>
            </a:xfrm>
            <a:custGeom>
              <a:avLst/>
              <a:gdLst/>
              <a:ahLst/>
              <a:cxnLst/>
              <a:rect l="l" t="t" r="r" b="b"/>
              <a:pathLst>
                <a:path w="1691688" h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8"/>
                  </a:lnTo>
                  <a:lnTo>
                    <a:pt x="0" y="1691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2006" y="9380537"/>
            <a:ext cx="664398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i="1" spc="169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Vĩnh Long, tháng 01 năm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Freeform 6"/>
          <p:cNvSpPr/>
          <p:nvPr/>
        </p:nvSpPr>
        <p:spPr>
          <a:xfrm>
            <a:off x="9296400" y="3086100"/>
            <a:ext cx="2898930" cy="2898930"/>
          </a:xfrm>
          <a:custGeom>
            <a:avLst/>
            <a:gdLst/>
            <a:ahLst/>
            <a:cxnLst/>
            <a:rect l="l" t="t" r="r" b="b"/>
            <a:pathLst>
              <a:path w="2898930" h="2898930">
                <a:moveTo>
                  <a:pt x="0" y="0"/>
                </a:moveTo>
                <a:lnTo>
                  <a:pt x="2898930" y="0"/>
                </a:lnTo>
                <a:lnTo>
                  <a:pt x="2898930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43029" y="3086100"/>
            <a:ext cx="1507444" cy="2898930"/>
          </a:xfrm>
          <a:custGeom>
            <a:avLst/>
            <a:gdLst/>
            <a:ahLst/>
            <a:cxnLst/>
            <a:rect l="l" t="t" r="r" b="b"/>
            <a:pathLst>
              <a:path w="1507444" h="2898930">
                <a:moveTo>
                  <a:pt x="0" y="0"/>
                </a:moveTo>
                <a:lnTo>
                  <a:pt x="1507443" y="0"/>
                </a:lnTo>
                <a:lnTo>
                  <a:pt x="1507443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920" y="3086100"/>
            <a:ext cx="2750360" cy="2898930"/>
          </a:xfrm>
          <a:custGeom>
            <a:avLst/>
            <a:gdLst/>
            <a:ahLst/>
            <a:cxnLst/>
            <a:rect l="l" t="t" r="r" b="b"/>
            <a:pathLst>
              <a:path w="2750360" h="2898930">
                <a:moveTo>
                  <a:pt x="0" y="0"/>
                </a:moveTo>
                <a:lnTo>
                  <a:pt x="2750360" y="0"/>
                </a:lnTo>
                <a:lnTo>
                  <a:pt x="2750360" y="2898930"/>
                </a:lnTo>
                <a:lnTo>
                  <a:pt x="0" y="2898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0220" y="2436972"/>
            <a:ext cx="9441033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6 bảng chính: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1. nguoi_dung - Quản lý tài khoản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id, tên đăng nhập, mật khẩu (hash)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Vai trò: admin / nguoithue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hoạt động / không hoạt động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2. phong_tro - Thông tin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Giá thuê, tiền cọc, diện tích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Tiện nghi: điều hòa, tủ lạnh...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trống / chờ duyệt / đã thuê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0698" y="416857"/>
            <a:ext cx="959140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CƠ CỞ DỮ LIỆU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92583" y="6637497"/>
            <a:ext cx="9441033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3. hoa_don - Quản lý hóa đơn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Tự động tính: tiền điện, nước, tổng tiền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chưa thanh toán / đã 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Phương thức: tiền mặt / chuyển khoản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Freeform 6"/>
          <p:cNvSpPr/>
          <p:nvPr/>
        </p:nvSpPr>
        <p:spPr>
          <a:xfrm>
            <a:off x="9862920" y="6989796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39445" y="6989796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15193" y="6989796"/>
            <a:ext cx="2262494" cy="2057400"/>
          </a:xfrm>
          <a:custGeom>
            <a:avLst/>
            <a:gdLst/>
            <a:ahLst/>
            <a:cxnLst/>
            <a:rect l="l" t="t" r="r" b="b"/>
            <a:pathLst>
              <a:path w="2262494" h="2057400">
                <a:moveTo>
                  <a:pt x="0" y="0"/>
                </a:moveTo>
                <a:lnTo>
                  <a:pt x="2262494" y="0"/>
                </a:lnTo>
                <a:lnTo>
                  <a:pt x="22624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00698" y="416857"/>
            <a:ext cx="959140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CƠ CỞ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490" y="3389032"/>
            <a:ext cx="9441033" cy="5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4. lich_su_thue - Lưu trữ lịch sử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người thuê cũ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Thời gian thuê, lý do kết thúc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Dùng cho thống kê, tra cứu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5. lien_he - Yêu cầu thuê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người liên hệ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Phòng quan tâm, ghi chú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thái: chờ duyệt / đã xử lý / từ chối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94126" y="3389032"/>
            <a:ext cx="9441033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6. thanh_toan - Ghi nhận 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Liên kết với hóa đơn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Số tiền, phương thức, ngày thanh toán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Ràng buộc: Foreign Key, ENUM, GENERATED, UNIQUE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351342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2500" cy="27432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995294"/>
            <a:ext cx="11651097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Chủ nhà trọ (Admin):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🏠 Quản lý phòng: Thêm/sửa/xóa, cập nhật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trạng thái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👥 Quản lý người thuê: Xem, cập nhật, xóa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💰 Quản lý hóa đơn: Tạo tự động, theo dõi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📧 Xử lý liên hệ: Duyệt/từ chối yêu cầu thuê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📜 Lịch sử thuê: Lọc theo phòng, quý, năm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📊 Thống kê: Doanh thu, trạng thái phòng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🔐 Đổi mật khẩu: Bảo mật tài khoản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8298" y="593452"/>
            <a:ext cx="1017645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CHỨC NĂNG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942" y="2995294"/>
            <a:ext cx="8105620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Người thuê trọ: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🏡 Xem thông tin phòng đang thuê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📄 Xem hóa đơn chi tiết hàng tháng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💳 Thanh toán: QR code / Trực tiếp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🔑 Đổi mật khẩu cá nhân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9525" y="2158726"/>
            <a:ext cx="18478500" cy="3390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436468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TextBox 6"/>
          <p:cNvSpPr txBox="1"/>
          <p:nvPr/>
        </p:nvSpPr>
        <p:spPr>
          <a:xfrm>
            <a:off x="785872" y="2685030"/>
            <a:ext cx="11964857" cy="596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Cấu trúc hệ thống: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quanly_phongtro/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admin/          (Chức năng chủ trọ)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tenant/         (Chức năng người thuê)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assets/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├── database/   (SQL backup)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├── image/      (Hình ảnh)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│   └── css/        (Style)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├── logs/           (Ghi log hệ thống)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└── [Các file xử lý chính]</a:t>
            </a:r>
          </a:p>
        </p:txBody>
      </p:sp>
      <p:sp>
        <p:nvSpPr>
          <p:cNvPr id="7" name="Freeform 7"/>
          <p:cNvSpPr/>
          <p:nvPr/>
        </p:nvSpPr>
        <p:spPr>
          <a:xfrm>
            <a:off x="11341410" y="5968872"/>
            <a:ext cx="3908629" cy="3591053"/>
          </a:xfrm>
          <a:custGeom>
            <a:avLst/>
            <a:gdLst/>
            <a:ahLst/>
            <a:cxnLst/>
            <a:rect l="l" t="t" r="r" b="b"/>
            <a:pathLst>
              <a:path w="3908629" h="3591053">
                <a:moveTo>
                  <a:pt x="0" y="0"/>
                </a:moveTo>
                <a:lnTo>
                  <a:pt x="3908629" y="0"/>
                </a:lnTo>
                <a:lnTo>
                  <a:pt x="3908629" y="3591053"/>
                </a:lnTo>
                <a:lnTo>
                  <a:pt x="0" y="3591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31314" y="550835"/>
            <a:ext cx="1422537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CẤU TRÚC THƯ MỤC VÀ TRIỂN KHAI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258" y="2685030"/>
            <a:ext cx="11964857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Môi trường triển khai: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XAMPP (Apache + MySQL + PHP)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Visual Studio Code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phpMyAdmin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Freeform 6"/>
          <p:cNvSpPr/>
          <p:nvPr/>
        </p:nvSpPr>
        <p:spPr>
          <a:xfrm>
            <a:off x="2620430" y="1772582"/>
            <a:ext cx="14039475" cy="8020050"/>
          </a:xfrm>
          <a:custGeom>
            <a:avLst/>
            <a:gdLst/>
            <a:ahLst/>
            <a:cxnLst/>
            <a:rect l="l" t="t" r="r" b="b"/>
            <a:pathLst>
              <a:path w="14039475" h="8020050">
                <a:moveTo>
                  <a:pt x="0" y="0"/>
                </a:moveTo>
                <a:lnTo>
                  <a:pt x="14039474" y="0"/>
                </a:lnTo>
                <a:lnTo>
                  <a:pt x="14039474" y="8020050"/>
                </a:lnTo>
                <a:lnTo>
                  <a:pt x="0" y="802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8096" y="350182"/>
            <a:ext cx="1503180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DEMO WEBSITE QUẢN LÝ PHÒNG TRỌ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4374" y="4194105"/>
            <a:ext cx="11879252" cy="345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Demo các chức năng chính</a:t>
            </a:r>
          </a:p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Chạy trên môi trường XAMPP (localhost)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TextBox 6"/>
          <p:cNvSpPr txBox="1"/>
          <p:nvPr/>
        </p:nvSpPr>
        <p:spPr>
          <a:xfrm>
            <a:off x="5225874" y="416857"/>
            <a:ext cx="783625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QUẢ ĐẠT ĐƯỢC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297735"/>
            <a:ext cx="16230600" cy="4678680"/>
            <a:chOff x="0" y="0"/>
            <a:chExt cx="21640800" cy="6238241"/>
          </a:xfrm>
        </p:grpSpPr>
        <p:sp>
          <p:nvSpPr>
            <p:cNvPr id="9" name="TextBox 9"/>
            <p:cNvSpPr txBox="1"/>
            <p:nvPr/>
          </p:nvSpPr>
          <p:spPr>
            <a:xfrm>
              <a:off x="10912903" y="-85725"/>
              <a:ext cx="10727897" cy="6323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Kết quả: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Hoàn thành 100% chức năng đề ra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Hệ thống hoạt động ổn định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Xử lý dữ liệu chính xác</a:t>
              </a:r>
            </a:p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Đánh giá: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Giảm 70-80% thời gian quản lý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Hóa đơn minh bạch, chính xác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Người dùng hài lòng với hệ thống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727897" cy="6323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Về hiệu suất: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Thời gian tải trang nhanh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Dữ liệu lưu trữ nhất quán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Không lỗi nghiêm trọng</a:t>
              </a:r>
            </a:p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Về trải nghiệm: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Giao diện thân thiện, dễ sử dụng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Tương thích trên nhiều thiết bị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Phân quyền rõ ràng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1930126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2048" cy="2283885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TextBox 4"/>
          <p:cNvSpPr txBox="1"/>
          <p:nvPr/>
        </p:nvSpPr>
        <p:spPr>
          <a:xfrm>
            <a:off x="1268438" y="2844482"/>
            <a:ext cx="15284455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Hạn chế hiện tại: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gửi thông báo tự động (Email/SMS)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tích hợp thanh toán tự động cập nhật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có thể xem lại doanh thu tháng trước đó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có tính năng đặt cọc online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Hướng phát triển: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Gửi thông báo qua Email/ SMS/ Zalo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Phát triển tính năng tự động cập nhật khi thanh toán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Mở rộng cho nhiều chủ nhà trọ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Thêm tính năng đặt cọc online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Thêm tính năng đóng góp ý kiến tình trạng phòng từ người thuê</a:t>
            </a:r>
          </a:p>
        </p:txBody>
      </p:sp>
      <p:sp>
        <p:nvSpPr>
          <p:cNvPr id="5" name="Freeform 5"/>
          <p:cNvSpPr/>
          <p:nvPr/>
        </p:nvSpPr>
        <p:spPr>
          <a:xfrm>
            <a:off x="12573710" y="2930207"/>
            <a:ext cx="4685590" cy="4114800"/>
          </a:xfrm>
          <a:custGeom>
            <a:avLst/>
            <a:gdLst/>
            <a:ahLst/>
            <a:cxnLst/>
            <a:rect l="l" t="t" r="r" b="b"/>
            <a:pathLst>
              <a:path w="4685590" h="411480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80959" y="517252"/>
            <a:ext cx="1312608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HẠN CHẾ VÀ HƯỚNG PHÁT TRIỂN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395219"/>
            <a:ext cx="12720547" cy="716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Tóm tắt: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Đề tài đã hoàn thành đầy đủ mục tiêu nghiên cứu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hoạt động ổn định, đáp ứng nhu cầu thực tế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Ứng dụng thành công các công nghệ web đã được học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 quả đạt được: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Giảm 70-80% thời gian quản lý cho chủ nhà trọ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Mang lại sự minh bạch, tiện lợi cho người thuê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Góp phần ứng dụng công nghệ vào quản lý nhà trọ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Ý nghĩa: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Có thể triển khai thực tế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Có khả năng mở rộng và phát triển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Là nền tảng cho các dự án tương tự</a:t>
            </a:r>
          </a:p>
        </p:txBody>
      </p:sp>
      <p:sp>
        <p:nvSpPr>
          <p:cNvPr id="7" name="Freeform 7"/>
          <p:cNvSpPr/>
          <p:nvPr/>
        </p:nvSpPr>
        <p:spPr>
          <a:xfrm>
            <a:off x="13080747" y="5445125"/>
            <a:ext cx="3708464" cy="4114800"/>
          </a:xfrm>
          <a:custGeom>
            <a:avLst/>
            <a:gdLst/>
            <a:ahLst/>
            <a:cxnLst/>
            <a:rect l="l" t="t" r="r" b="b"/>
            <a:pathLst>
              <a:path w="3708464" h="4114800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02910" y="416857"/>
            <a:ext cx="408218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LUẬN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4390" y="3352518"/>
            <a:ext cx="10599220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 b="1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XIN TRÂN TRỌNG </a:t>
            </a:r>
          </a:p>
          <a:p>
            <a:pPr algn="ctr">
              <a:lnSpc>
                <a:spcPts val="12100"/>
              </a:lnSpc>
            </a:pPr>
            <a:r>
              <a:rPr lang="en-US" sz="11000" b="1" spc="330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CẢM ƠN!</a:t>
            </a:r>
          </a:p>
        </p:txBody>
      </p:sp>
      <p:sp>
        <p:nvSpPr>
          <p:cNvPr id="3" name="TextBox 3"/>
          <p:cNvSpPr txBox="1"/>
          <p:nvPr/>
        </p:nvSpPr>
        <p:spPr>
          <a:xfrm rot="5400000">
            <a:off x="13186521" y="4336952"/>
            <a:ext cx="800046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TRƯỜNG KỸ THUẬT VÀ CÔNG NGHỆ</a:t>
            </a:r>
          </a:p>
        </p:txBody>
      </p:sp>
      <p:sp>
        <p:nvSpPr>
          <p:cNvPr id="4" name="AutoShape 4"/>
          <p:cNvSpPr/>
          <p:nvPr/>
        </p:nvSpPr>
        <p:spPr>
          <a:xfrm>
            <a:off x="-971550" y="9056370"/>
            <a:ext cx="20231100" cy="34925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AutoShape 5"/>
          <p:cNvSpPr/>
          <p:nvPr/>
        </p:nvSpPr>
        <p:spPr>
          <a:xfrm>
            <a:off x="16212190" y="-757238"/>
            <a:ext cx="40529" cy="9848533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6" name="AutoShape 6"/>
          <p:cNvSpPr/>
          <p:nvPr/>
        </p:nvSpPr>
        <p:spPr>
          <a:xfrm>
            <a:off x="18021300" y="9056370"/>
            <a:ext cx="1028700" cy="1478280"/>
          </a:xfrm>
          <a:prstGeom prst="rect">
            <a:avLst/>
          </a:prstGeom>
          <a:solidFill>
            <a:srgbClr val="016EC5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3369117" y="-1890665"/>
            <a:ext cx="1268766" cy="5949601"/>
            <a:chOff x="0" y="0"/>
            <a:chExt cx="1691688" cy="7932801"/>
          </a:xfrm>
        </p:grpSpPr>
        <p:sp>
          <p:nvSpPr>
            <p:cNvPr id="8" name="TextBox 8"/>
            <p:cNvSpPr txBox="1"/>
            <p:nvPr/>
          </p:nvSpPr>
          <p:spPr>
            <a:xfrm rot="5400000">
              <a:off x="-2136255" y="4626852"/>
              <a:ext cx="59641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spc="255">
                  <a:solidFill>
                    <a:srgbClr val="016EC5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5400000">
              <a:off x="0" y="0"/>
              <a:ext cx="1691688" cy="1691688"/>
            </a:xfrm>
            <a:custGeom>
              <a:avLst/>
              <a:gdLst/>
              <a:ahLst/>
              <a:cxnLst/>
              <a:rect l="l" t="t" r="r" b="b"/>
              <a:pathLst>
                <a:path w="1691688" h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8"/>
                  </a:lnTo>
                  <a:lnTo>
                    <a:pt x="0" y="1691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2006" y="9380537"/>
            <a:ext cx="664398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i="1" spc="169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Vĩnh Long, tháng 01 năm 2026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5725" y="2535410"/>
            <a:ext cx="22726650" cy="65278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 rot="5400000">
            <a:off x="17369805" y="543296"/>
            <a:ext cx="2545137" cy="1458544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Freeform 4"/>
          <p:cNvSpPr/>
          <p:nvPr/>
        </p:nvSpPr>
        <p:spPr>
          <a:xfrm>
            <a:off x="11928693" y="5143500"/>
            <a:ext cx="4601827" cy="4114800"/>
          </a:xfrm>
          <a:custGeom>
            <a:avLst/>
            <a:gdLst/>
            <a:ahLst/>
            <a:cxnLst/>
            <a:rect l="l" t="t" r="r" b="b"/>
            <a:pathLst>
              <a:path w="4601827" h="4114800">
                <a:moveTo>
                  <a:pt x="0" y="0"/>
                </a:moveTo>
                <a:lnTo>
                  <a:pt x="4601826" y="0"/>
                </a:lnTo>
                <a:lnTo>
                  <a:pt x="4601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206" y="4036239"/>
            <a:ext cx="8609347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Giới thiệu đề tài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 và phương pháp nghiên cứu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Cơ sở lý thuyết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Phân tích và thiết kế hệ thống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Triển khai hệ thống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Demo sản phẩm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 quả nghiên cứu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Kết luận và 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21397" y="648293"/>
            <a:ext cx="964520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NỘI DUNG TRÌNH BÀY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3002999" y="-746241"/>
            <a:ext cx="6213197" cy="487743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-1684782" y="2553557"/>
            <a:ext cx="20133786" cy="50673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TextBox 4"/>
          <p:cNvSpPr txBox="1"/>
          <p:nvPr/>
        </p:nvSpPr>
        <p:spPr>
          <a:xfrm>
            <a:off x="1675997" y="2995294"/>
            <a:ext cx="11830777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Xuất phát từ thực tế: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Sinh viên là người thuê trọ → dễ thu thập dữ liệu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thủ công gây tốn thời gian, dễ sai sót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Thông tin rời rạc, khó tra cứu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Nhu cầu cấp thiết: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Tự động hóa quy trình quản lý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Minh bạch hóa thông tin hóa đơn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Tạo môi trường tra cứu thuận tiện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Góc nhìn đa chiều: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Chủ nhà trọ: Tối ưu quản lý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Người thuê: Trải nghiệm tốt hơn</a:t>
            </a:r>
          </a:p>
        </p:txBody>
      </p:sp>
      <p:sp>
        <p:nvSpPr>
          <p:cNvPr id="5" name="Freeform 5"/>
          <p:cNvSpPr/>
          <p:nvPr/>
        </p:nvSpPr>
        <p:spPr>
          <a:xfrm>
            <a:off x="11449374" y="4408014"/>
            <a:ext cx="5151911" cy="5151911"/>
          </a:xfrm>
          <a:custGeom>
            <a:avLst/>
            <a:gdLst/>
            <a:ahLst/>
            <a:cxnLst/>
            <a:rect l="l" t="t" r="r" b="b"/>
            <a:pathLst>
              <a:path w="5151911" h="5151911">
                <a:moveTo>
                  <a:pt x="0" y="0"/>
                </a:moveTo>
                <a:lnTo>
                  <a:pt x="5151911" y="0"/>
                </a:lnTo>
                <a:lnTo>
                  <a:pt x="5151911" y="5151911"/>
                </a:lnTo>
                <a:lnTo>
                  <a:pt x="0" y="5151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82981" y="775835"/>
            <a:ext cx="772203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LÝ DO CHỌN ĐỀ TÀI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95370" y="2214617"/>
            <a:ext cx="20083370" cy="62295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Freeform 3"/>
          <p:cNvSpPr/>
          <p:nvPr/>
        </p:nvSpPr>
        <p:spPr>
          <a:xfrm>
            <a:off x="11609062" y="4799061"/>
            <a:ext cx="4610052" cy="4610052"/>
          </a:xfrm>
          <a:custGeom>
            <a:avLst/>
            <a:gdLst/>
            <a:ahLst/>
            <a:cxnLst/>
            <a:rect l="l" t="t" r="r" b="b"/>
            <a:pathLst>
              <a:path w="4610052" h="4610052">
                <a:moveTo>
                  <a:pt x="0" y="0"/>
                </a:moveTo>
                <a:lnTo>
                  <a:pt x="4610052" y="0"/>
                </a:lnTo>
                <a:lnTo>
                  <a:pt x="4610052" y="4610051"/>
                </a:lnTo>
                <a:lnTo>
                  <a:pt x="0" y="461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3873" y="2410263"/>
            <a:ext cx="1708025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 tổng quát: Xây dựng hệ thống Website tự động hóa quản lý phòng trọ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3912" y="584848"/>
            <a:ext cx="954017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MỤC TIÊU  NGHIÊN CỨU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3873" y="3088443"/>
            <a:ext cx="12371209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chủ nhà trọ: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phòng, người thuê, hóa đơn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Theo dõi lịch sử thuê, doanh thu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Xử lý yêu cầu liên hệ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người thuê trọ: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Xem hóa đơn minh bạch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 qua QR hoặc trực tiếp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mật khẩu cá nhân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với khách online: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Xem phòng trống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Gửi yêu cầu thuê phòng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19200" y="2150110"/>
            <a:ext cx="20726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 rot="5400000">
            <a:off x="17562406" y="501185"/>
            <a:ext cx="2150110" cy="1166791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TextBox 4"/>
          <p:cNvSpPr txBox="1"/>
          <p:nvPr/>
        </p:nvSpPr>
        <p:spPr>
          <a:xfrm>
            <a:off x="3315347" y="480060"/>
            <a:ext cx="1165730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PHƯƠNG PHÁP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271" y="2993707"/>
            <a:ext cx="11739515" cy="596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Thu thập dữ liệu: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Quan sát quy trình quản lý thủ công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Phỏng vấn chủ nhà trọ về nhu cầu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Tham khảo hệ thống tương tự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Phân tích: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Phân tích chức năng từng vai trò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Vẽ sơ đồ hoạt động hệ thống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mô hình dữ liệu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và phát triển: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CSDL → Lập trình → Kiểm thử → Hoàn thiện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  <p:sp>
        <p:nvSpPr>
          <p:cNvPr id="7" name="Freeform 7"/>
          <p:cNvSpPr/>
          <p:nvPr/>
        </p:nvSpPr>
        <p:spPr>
          <a:xfrm>
            <a:off x="12929668" y="6248655"/>
            <a:ext cx="4085970" cy="4085970"/>
          </a:xfrm>
          <a:custGeom>
            <a:avLst/>
            <a:gdLst/>
            <a:ahLst/>
            <a:cxnLst/>
            <a:rect l="l" t="t" r="r" b="b"/>
            <a:pathLst>
              <a:path w="4085970" h="4085970">
                <a:moveTo>
                  <a:pt x="0" y="0"/>
                </a:moveTo>
                <a:lnTo>
                  <a:pt x="4085970" y="0"/>
                </a:lnTo>
                <a:lnTo>
                  <a:pt x="4085970" y="4085970"/>
                </a:lnTo>
                <a:lnTo>
                  <a:pt x="0" y="408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070103"/>
            <a:ext cx="18622518" cy="46887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17961260" y="-226314"/>
            <a:ext cx="895192" cy="2343305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TextBox 4"/>
          <p:cNvSpPr txBox="1"/>
          <p:nvPr/>
        </p:nvSpPr>
        <p:spPr>
          <a:xfrm>
            <a:off x="832413" y="3599170"/>
            <a:ext cx="11964857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Ý nghĩa khoa học: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Vận dụng kiến thức Thiết kế Web, CSDL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Áp dụng mô hình phân tích hệ thống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Tích hợp công nghệ thanh toán QR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Ý nghĩa thực tiễn: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Chủ trọ: Giảm 70-80% thời gian quản lý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Người thuê: Hóa đơn minh bạch, thanh toán nhanh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Xã hội: Áp dụng công nghệ hóa vào quản lý nhà trọ</a:t>
            </a:r>
          </a:p>
        </p:txBody>
      </p:sp>
      <p:sp>
        <p:nvSpPr>
          <p:cNvPr id="5" name="Freeform 5"/>
          <p:cNvSpPr/>
          <p:nvPr/>
        </p:nvSpPr>
        <p:spPr>
          <a:xfrm>
            <a:off x="13185648" y="51435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23370" y="490398"/>
            <a:ext cx="864125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Ý NGHĨA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155021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1009733" cy="2508780"/>
          </a:xfrm>
          <a:prstGeom prst="rect">
            <a:avLst/>
          </a:prstGeom>
          <a:solidFill>
            <a:srgbClr val="016EC5"/>
          </a:solidFill>
        </p:spPr>
      </p:sp>
      <p:grpSp>
        <p:nvGrpSpPr>
          <p:cNvPr id="4" name="Group 4"/>
          <p:cNvGrpSpPr/>
          <p:nvPr/>
        </p:nvGrpSpPr>
        <p:grpSpPr>
          <a:xfrm>
            <a:off x="559343" y="7798334"/>
            <a:ext cx="17169314" cy="1360607"/>
            <a:chOff x="0" y="0"/>
            <a:chExt cx="22892419" cy="1814142"/>
          </a:xfrm>
        </p:grpSpPr>
        <p:sp>
          <p:nvSpPr>
            <p:cNvPr id="5" name="Freeform 5"/>
            <p:cNvSpPr/>
            <p:nvPr/>
          </p:nvSpPr>
          <p:spPr>
            <a:xfrm>
              <a:off x="1992663" y="98137"/>
              <a:ext cx="1593740" cy="1716006"/>
            </a:xfrm>
            <a:custGeom>
              <a:avLst/>
              <a:gdLst/>
              <a:ahLst/>
              <a:cxnLst/>
              <a:rect l="l" t="t" r="r" b="b"/>
              <a:pathLst>
                <a:path w="1593740" h="1716006">
                  <a:moveTo>
                    <a:pt x="0" y="0"/>
                  </a:moveTo>
                  <a:lnTo>
                    <a:pt x="1593740" y="0"/>
                  </a:lnTo>
                  <a:lnTo>
                    <a:pt x="1593740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081703" y="98137"/>
              <a:ext cx="3044526" cy="1716006"/>
            </a:xfrm>
            <a:custGeom>
              <a:avLst/>
              <a:gdLst/>
              <a:ahLst/>
              <a:cxnLst/>
              <a:rect l="l" t="t" r="r" b="b"/>
              <a:pathLst>
                <a:path w="3044526" h="1716006">
                  <a:moveTo>
                    <a:pt x="0" y="0"/>
                  </a:moveTo>
                  <a:lnTo>
                    <a:pt x="3044526" y="0"/>
                  </a:lnTo>
                  <a:lnTo>
                    <a:pt x="3044526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621529" y="98137"/>
              <a:ext cx="1527215" cy="1635572"/>
            </a:xfrm>
            <a:custGeom>
              <a:avLst/>
              <a:gdLst/>
              <a:ahLst/>
              <a:cxnLst/>
              <a:rect l="l" t="t" r="r" b="b"/>
              <a:pathLst>
                <a:path w="1527215" h="1635572">
                  <a:moveTo>
                    <a:pt x="0" y="0"/>
                  </a:moveTo>
                  <a:lnTo>
                    <a:pt x="1527215" y="0"/>
                  </a:lnTo>
                  <a:lnTo>
                    <a:pt x="1527215" y="1635572"/>
                  </a:lnTo>
                  <a:lnTo>
                    <a:pt x="0" y="1635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8137"/>
              <a:ext cx="1495070" cy="1716006"/>
            </a:xfrm>
            <a:custGeom>
              <a:avLst/>
              <a:gdLst/>
              <a:ahLst/>
              <a:cxnLst/>
              <a:rect l="l" t="t" r="r" b="b"/>
              <a:pathLst>
                <a:path w="1495070" h="1716006">
                  <a:moveTo>
                    <a:pt x="0" y="0"/>
                  </a:moveTo>
                  <a:lnTo>
                    <a:pt x="1495070" y="0"/>
                  </a:lnTo>
                  <a:lnTo>
                    <a:pt x="1495070" y="1716005"/>
                  </a:lnTo>
                  <a:lnTo>
                    <a:pt x="0" y="1716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699760" y="49068"/>
              <a:ext cx="3265754" cy="1716006"/>
            </a:xfrm>
            <a:custGeom>
              <a:avLst/>
              <a:gdLst/>
              <a:ahLst/>
              <a:cxnLst/>
              <a:rect l="l" t="t" r="r" b="b"/>
              <a:pathLst>
                <a:path w="3265754" h="1716006">
                  <a:moveTo>
                    <a:pt x="0" y="0"/>
                  </a:moveTo>
                  <a:lnTo>
                    <a:pt x="3265755" y="0"/>
                  </a:lnTo>
                  <a:lnTo>
                    <a:pt x="3265755" y="1716006"/>
                  </a:lnTo>
                  <a:lnTo>
                    <a:pt x="0" y="1716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410015" y="0"/>
              <a:ext cx="1939238" cy="1814142"/>
            </a:xfrm>
            <a:custGeom>
              <a:avLst/>
              <a:gdLst/>
              <a:ahLst/>
              <a:cxnLst/>
              <a:rect l="l" t="t" r="r" b="b"/>
              <a:pathLst>
                <a:path w="1939238" h="1814142">
                  <a:moveTo>
                    <a:pt x="0" y="0"/>
                  </a:moveTo>
                  <a:lnTo>
                    <a:pt x="1939238" y="0"/>
                  </a:lnTo>
                  <a:lnTo>
                    <a:pt x="1939238" y="1814142"/>
                  </a:lnTo>
                  <a:lnTo>
                    <a:pt x="0" y="1814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6439" t="-13758" r="-34121" b="-1647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740168" y="129502"/>
              <a:ext cx="1519038" cy="1635572"/>
            </a:xfrm>
            <a:custGeom>
              <a:avLst/>
              <a:gdLst/>
              <a:ahLst/>
              <a:cxnLst/>
              <a:rect l="l" t="t" r="r" b="b"/>
              <a:pathLst>
                <a:path w="1519038" h="1635572">
                  <a:moveTo>
                    <a:pt x="0" y="0"/>
                  </a:moveTo>
                  <a:lnTo>
                    <a:pt x="1519037" y="0"/>
                  </a:lnTo>
                  <a:lnTo>
                    <a:pt x="1519037" y="1635572"/>
                  </a:lnTo>
                  <a:lnTo>
                    <a:pt x="0" y="1635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7793753" y="49068"/>
              <a:ext cx="1634433" cy="1634433"/>
            </a:xfrm>
            <a:custGeom>
              <a:avLst/>
              <a:gdLst/>
              <a:ahLst/>
              <a:cxnLst/>
              <a:rect l="l" t="t" r="r" b="b"/>
              <a:pathLst>
                <a:path w="1634433" h="1634433">
                  <a:moveTo>
                    <a:pt x="0" y="0"/>
                  </a:moveTo>
                  <a:lnTo>
                    <a:pt x="1634433" y="0"/>
                  </a:lnTo>
                  <a:lnTo>
                    <a:pt x="1634433" y="1634433"/>
                  </a:lnTo>
                  <a:lnTo>
                    <a:pt x="0" y="1634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872686" y="0"/>
              <a:ext cx="3019733" cy="1683501"/>
            </a:xfrm>
            <a:custGeom>
              <a:avLst/>
              <a:gdLst/>
              <a:ahLst/>
              <a:cxnLst/>
              <a:rect l="l" t="t" r="r" b="b"/>
              <a:pathLst>
                <a:path w="3019733" h="1683501">
                  <a:moveTo>
                    <a:pt x="0" y="0"/>
                  </a:moveTo>
                  <a:lnTo>
                    <a:pt x="3019733" y="0"/>
                  </a:lnTo>
                  <a:lnTo>
                    <a:pt x="3019733" y="1683501"/>
                  </a:lnTo>
                  <a:lnTo>
                    <a:pt x="0" y="1683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875634" y="3033928"/>
            <a:ext cx="7738975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Backend: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PHP: Xử lý logic, phân quyền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MySQL: Quản lý cơ sở dữ liệu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Công cụ: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XAMPP: Môi trường phát triển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Visual Studio Code: Editor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phpMyAdmin: Quản lý CSDL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29365" y="593452"/>
            <a:ext cx="862927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CÔNG NGHỆ SỬ DỤNG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9343" y="3033928"/>
            <a:ext cx="8115300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Frontend: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HTML5: Cấu trúc trang web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CSS3: Định dạng giao diện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Bootstrap: Responsive design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JavaScript: Xử lý tương tác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155021"/>
            <a:ext cx="20345400" cy="3810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3673" cy="2508780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5" name="Freeform 5"/>
          <p:cNvSpPr/>
          <p:nvPr/>
        </p:nvSpPr>
        <p:spPr>
          <a:xfrm>
            <a:off x="10823119" y="2335996"/>
            <a:ext cx="6175500" cy="3929162"/>
          </a:xfrm>
          <a:custGeom>
            <a:avLst/>
            <a:gdLst/>
            <a:ahLst/>
            <a:cxnLst/>
            <a:rect l="l" t="t" r="r" b="b"/>
            <a:pathLst>
              <a:path w="6175500" h="3929162">
                <a:moveTo>
                  <a:pt x="0" y="0"/>
                </a:moveTo>
                <a:lnTo>
                  <a:pt x="6175500" y="0"/>
                </a:lnTo>
                <a:lnTo>
                  <a:pt x="6175500" y="3929162"/>
                </a:lnTo>
                <a:lnTo>
                  <a:pt x="0" y="392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9383" y="593452"/>
            <a:ext cx="1232923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SO SÁNH HỆ THỐNG TƯƠNG TỰ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93670"/>
            <a:ext cx="10710158" cy="656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Phần mềm hiện có (Simple House, Landsoft):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Chức năng đa dạng, chuyên nghiệp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phức tạp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Chi phí cao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Nhiều tính năng ít dùng đến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Khó sử dụng với nhà trọ nhỏ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đề xuất: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đơn giản, dễ sử dụng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Chức năng "vừa đủ" cần thiết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Thanh toán QR tự động</a:t>
            </a: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Chi phí thấp, phù hợp nhà trọ vừa và nhỏ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DA679-D78F-6D1F-4F55-DFCAD65C7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863" y="6536496"/>
            <a:ext cx="6652737" cy="3157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85138"/>
            <a:ext cx="18622518" cy="46887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3" name="AutoShape 3"/>
          <p:cNvSpPr/>
          <p:nvPr/>
        </p:nvSpPr>
        <p:spPr>
          <a:xfrm>
            <a:off x="18018252" y="-226314"/>
            <a:ext cx="838200" cy="2111452"/>
          </a:xfrm>
          <a:prstGeom prst="rect">
            <a:avLst/>
          </a:prstGeom>
          <a:solidFill>
            <a:srgbClr val="016EC5"/>
          </a:solidFill>
        </p:spPr>
      </p:sp>
      <p:sp>
        <p:nvSpPr>
          <p:cNvPr id="4" name="Freeform 4"/>
          <p:cNvSpPr/>
          <p:nvPr/>
        </p:nvSpPr>
        <p:spPr>
          <a:xfrm>
            <a:off x="1377139" y="2119758"/>
            <a:ext cx="15533721" cy="7747443"/>
          </a:xfrm>
          <a:custGeom>
            <a:avLst/>
            <a:gdLst/>
            <a:ahLst/>
            <a:cxnLst/>
            <a:rect l="l" t="t" r="r" b="b"/>
            <a:pathLst>
              <a:path w="15533721" h="7747443">
                <a:moveTo>
                  <a:pt x="0" y="0"/>
                </a:moveTo>
                <a:lnTo>
                  <a:pt x="15533722" y="0"/>
                </a:lnTo>
                <a:lnTo>
                  <a:pt x="15533722" y="7747443"/>
                </a:lnTo>
                <a:lnTo>
                  <a:pt x="0" y="774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2444" y="2230243"/>
            <a:ext cx="560243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Sơ đồ hệ thống: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43661" y="434164"/>
            <a:ext cx="120006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SƠ ĐỒ HOẠT ĐỘNG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1378</Words>
  <Application>Microsoft Office PowerPoint</Application>
  <PresentationFormat>Custom</PresentationFormat>
  <Paragraphs>223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Saira ExtraCondensed Bold</vt:lpstr>
      <vt:lpstr>Muli Light</vt:lpstr>
      <vt:lpstr>Muli</vt:lpstr>
      <vt:lpstr>Muli Bold</vt:lpstr>
      <vt:lpstr>Muli Italics</vt:lpstr>
      <vt:lpstr>Noto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Ngành-110123117</dc:title>
  <cp:lastModifiedBy>NGUYỄN KHÔI</cp:lastModifiedBy>
  <cp:revision>2</cp:revision>
  <dcterms:created xsi:type="dcterms:W3CDTF">2006-08-16T00:00:00Z</dcterms:created>
  <dcterms:modified xsi:type="dcterms:W3CDTF">2026-01-09T15:54:59Z</dcterms:modified>
  <dc:identifier>DAG9Q5bfR54</dc:identifier>
</cp:coreProperties>
</file>